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  <p:sldMasterId id="214748367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Play"/>
      <p:regular r:id="rId12"/>
      <p:bold r:id="rId13"/>
    </p:embeddedFont>
    <p:embeddedFont>
      <p:font typeface="Roboto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Helvetica Neue Light"/>
      <p:regular r:id="rId22"/>
      <p:bold r:id="rId23"/>
      <p:italic r:id="rId24"/>
      <p:boldItalic r:id="rId25"/>
    </p:embeddedFont>
    <p:embeddedFont>
      <p:font typeface="Nanum Gothic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HelveticaNeueLight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HelveticaNeueLight-italic.fntdata"/><Relationship Id="rId23" Type="http://schemas.openxmlformats.org/officeDocument/2006/relationships/font" Target="fonts/HelveticaNeue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NanumGothic-regular.fntdata"/><Relationship Id="rId25" Type="http://schemas.openxmlformats.org/officeDocument/2006/relationships/font" Target="fonts/HelveticaNeueLight-boldItalic.fntdata"/><Relationship Id="rId27" Type="http://schemas.openxmlformats.org/officeDocument/2006/relationships/font" Target="fonts/NanumGothic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Play-bold.fntdata"/><Relationship Id="rId12" Type="http://schemas.openxmlformats.org/officeDocument/2006/relationships/font" Target="fonts/Play-regular.fntdata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5033bd9af_2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2727"/>
              </a:lnSpc>
              <a:spcBef>
                <a:spcPts val="0"/>
              </a:spcBef>
              <a:spcAft>
                <a:spcPts val="20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d5033bd9af_2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5033bd9af_2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5033bd9af_2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5033bd9a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5033bd9a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5033bd9af_2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5033bd9af_2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5033bd9af_2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5033bd9af_2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Photo" showMasterSp="0">
  <p:cSld name="One Photo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4454798" y="4905375"/>
            <a:ext cx="1149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3"/>
          <p:cNvSpPr/>
          <p:nvPr>
            <p:ph idx="2" type="pic"/>
          </p:nvPr>
        </p:nvSpPr>
        <p:spPr>
          <a:xfrm>
            <a:off x="236624" y="236624"/>
            <a:ext cx="8670900" cy="466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 Light"/>
              <a:buNone/>
              <a:defRPr b="0" i="0" sz="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0" name="Google Shape;90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1" name="Google Shape;9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" name="Google Shape;9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2" name="Google Shape;102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3" name="Google Shape;10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0" name="Google Shape;11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3" name="Google Shape;11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8" name="Google Shape;118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22" name="Google Shape;12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Photo" showMasterSp="0">
  <p:cSld name="One Photo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/>
          <p:nvPr>
            <p:ph idx="12" type="sldNum"/>
          </p:nvPr>
        </p:nvSpPr>
        <p:spPr>
          <a:xfrm>
            <a:off x="4454798" y="4905375"/>
            <a:ext cx="1149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6"/>
          <p:cNvSpPr/>
          <p:nvPr>
            <p:ph idx="2" type="pic"/>
          </p:nvPr>
        </p:nvSpPr>
        <p:spPr>
          <a:xfrm>
            <a:off x="236624" y="236624"/>
            <a:ext cx="8670900" cy="4668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 Light"/>
              <a:buNone/>
              <a:defRPr b="0" i="0" sz="5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Helvetica Neue Light"/>
              <a:buNone/>
              <a:defRPr b="0" i="0" sz="17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copy 1">
  <p:cSld name="Title &amp; Subtitle copy 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/>
          <p:nvPr>
            <p:ph idx="12" type="sldNum"/>
          </p:nvPr>
        </p:nvSpPr>
        <p:spPr>
          <a:xfrm>
            <a:off x="8407028" y="4953298"/>
            <a:ext cx="114900" cy="1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600"/>
              <a:buFont typeface="Play"/>
              <a:buNone/>
              <a:defRPr sz="600">
                <a:solidFill>
                  <a:srgbClr val="53585F"/>
                </a:solidFill>
                <a:latin typeface="Play"/>
                <a:ea typeface="Play"/>
                <a:cs typeface="Play"/>
                <a:sym typeface="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" name="Google Shape;8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7" name="Google Shape;8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1438375" y="1352817"/>
            <a:ext cx="6882000" cy="12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Ultra"/>
              <a:buNone/>
            </a:pPr>
            <a:r>
              <a:t/>
            </a:r>
            <a:endParaRPr b="1" sz="31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Ultra"/>
              <a:buNone/>
            </a:pPr>
            <a:r>
              <a:t/>
            </a:r>
            <a:endParaRPr b="1" sz="4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Ultra"/>
              <a:buNone/>
            </a:pPr>
            <a:r>
              <a:rPr b="1" lang="en" sz="3100">
                <a:latin typeface="Montserrat"/>
                <a:ea typeface="Montserrat"/>
                <a:cs typeface="Montserrat"/>
                <a:sym typeface="Montserrat"/>
              </a:rPr>
              <a:t>  </a:t>
            </a:r>
            <a:r>
              <a:rPr b="1" lang="en" sz="3100">
                <a:latin typeface="Montserrat"/>
                <a:ea typeface="Montserrat"/>
                <a:cs typeface="Montserrat"/>
                <a:sym typeface="Montserrat"/>
              </a:rPr>
              <a:t>Project Presentation</a:t>
            </a:r>
            <a:endParaRPr b="1" sz="3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9" name="Google Shape;139;p28"/>
          <p:cNvSpPr txBox="1"/>
          <p:nvPr/>
        </p:nvSpPr>
        <p:spPr>
          <a:xfrm>
            <a:off x="198800" y="3969525"/>
            <a:ext cx="3182700" cy="10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800"/>
              <a:buFont typeface="Play"/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Aditya Tripathi              18110010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3585F"/>
              </a:buClr>
              <a:buSzPts val="800"/>
              <a:buFont typeface="Play"/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Devvrat Joshi                18110076</a:t>
            </a:r>
            <a:br>
              <a:rPr lang="en" sz="1300"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Kushagra Sharma        18110091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Nishikant Parmar         18110108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28"/>
          <p:cNvSpPr txBox="1"/>
          <p:nvPr/>
        </p:nvSpPr>
        <p:spPr>
          <a:xfrm>
            <a:off x="5531650" y="3856450"/>
            <a:ext cx="32676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1" name="Google Shape;14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46175" y="248300"/>
            <a:ext cx="1013299" cy="99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8"/>
          <p:cNvSpPr txBox="1"/>
          <p:nvPr/>
        </p:nvSpPr>
        <p:spPr>
          <a:xfrm>
            <a:off x="245275" y="180975"/>
            <a:ext cx="28503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Nanum Gothic"/>
                <a:ea typeface="Nanum Gothic"/>
                <a:cs typeface="Nanum Gothic"/>
                <a:sym typeface="Nanum Gothic"/>
              </a:rPr>
              <a:t>CS 327</a:t>
            </a:r>
            <a:endParaRPr b="1" sz="1900"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Nanum Gothic"/>
                <a:ea typeface="Nanum Gothic"/>
                <a:cs typeface="Nanum Gothic"/>
                <a:sym typeface="Nanum Gothic"/>
              </a:rPr>
              <a:t>IIT Gandhinagar</a:t>
            </a:r>
            <a:endParaRPr sz="19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3" name="Google Shape;143;p28"/>
          <p:cNvSpPr txBox="1"/>
          <p:nvPr/>
        </p:nvSpPr>
        <p:spPr>
          <a:xfrm>
            <a:off x="5929175" y="4475550"/>
            <a:ext cx="3182700" cy="8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Thanks to Prof. Bireswar Das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4" name="Google Shape;144;p28"/>
          <p:cNvSpPr txBox="1"/>
          <p:nvPr/>
        </p:nvSpPr>
        <p:spPr>
          <a:xfrm>
            <a:off x="2814675" y="1195850"/>
            <a:ext cx="5708400" cy="8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Montserrat"/>
                <a:ea typeface="Montserrat"/>
                <a:cs typeface="Montserrat"/>
                <a:sym typeface="Montserrat"/>
              </a:rPr>
              <a:t>SeeSPIM Compiler</a:t>
            </a:r>
            <a:endParaRPr b="1" sz="35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5" name="Google Shape;145;p28"/>
          <p:cNvPicPr preferRelativeResize="0"/>
          <p:nvPr/>
        </p:nvPicPr>
        <p:blipFill rotWithShape="1">
          <a:blip r:embed="rId4">
            <a:alphaModFix/>
          </a:blip>
          <a:srcRect b="0" l="13037" r="14770" t="0"/>
          <a:stretch/>
        </p:blipFill>
        <p:spPr>
          <a:xfrm>
            <a:off x="1448301" y="1299000"/>
            <a:ext cx="983975" cy="1331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3425" y="2724138"/>
            <a:ext cx="536050" cy="5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8"/>
          <p:cNvSpPr txBox="1"/>
          <p:nvPr/>
        </p:nvSpPr>
        <p:spPr>
          <a:xfrm>
            <a:off x="826200" y="2768550"/>
            <a:ext cx="7339200" cy="17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    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Project Goals 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Designing a Compiler in C that can run on simulators like SPIM &amp; MARS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2" name="Google Shape;152;p29"/>
          <p:cNvCxnSpPr/>
          <p:nvPr/>
        </p:nvCxnSpPr>
        <p:spPr>
          <a:xfrm>
            <a:off x="2426500" y="326850"/>
            <a:ext cx="3600" cy="4489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29"/>
          <p:cNvSpPr txBox="1"/>
          <p:nvPr/>
        </p:nvSpPr>
        <p:spPr>
          <a:xfrm>
            <a:off x="512850" y="12250"/>
            <a:ext cx="164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Basic Features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4" name="Google Shape;154;p29"/>
          <p:cNvSpPr txBox="1"/>
          <p:nvPr/>
        </p:nvSpPr>
        <p:spPr>
          <a:xfrm>
            <a:off x="4703100" y="-23850"/>
            <a:ext cx="224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Advanced 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5" name="Google Shape;155;p29"/>
          <p:cNvSpPr txBox="1"/>
          <p:nvPr/>
        </p:nvSpPr>
        <p:spPr>
          <a:xfrm>
            <a:off x="-152400" y="681150"/>
            <a:ext cx="2668200" cy="42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Data Types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Declaration of Variables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Conditional Statements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Relational Operators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Boolean Operators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Unary Operators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Arithmetic Operators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Assignment Operator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For Loop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While Loop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Control Flow Statements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Scope of Variables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Function Declaration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Function Calling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Input Function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Output Function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29"/>
          <p:cNvSpPr txBox="1"/>
          <p:nvPr/>
        </p:nvSpPr>
        <p:spPr>
          <a:xfrm>
            <a:off x="2372050" y="250650"/>
            <a:ext cx="6897000" cy="49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Advanced Control Flow Statements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b</a:t>
            </a: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reak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continue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Recursive Functions and 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Dynamic</a:t>
            </a: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 Allocation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Extensive Error Handling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Break, continue, return type, variable or function declaration, input/output type checking, assignment type checking, array indices - integer, function calling, type checking - arithmetic operators, comparison operators, main function not declared, params passing errors, parse errors, total errors.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All errors are printed using specific message with line number and position.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Extra Data Types (Strings)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String declaration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Assignment (Right side static string or another string variable) 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Mutation (Changing the ith index of the string)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Concatenation of two strings using + operator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String input and output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Single Dimensional Array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Can use any generic expressions for indexing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Multi Dimensional Array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Static integer for indexing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Newline Function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Function that prints a newline when called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Parameter passing to functions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Ternary Operators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○"/>
            </a:pPr>
            <a:r>
              <a:rPr lang="en" sz="1300">
                <a:latin typeface="Montserrat"/>
                <a:ea typeface="Montserrat"/>
                <a:cs typeface="Montserrat"/>
                <a:sym typeface="Montserrat"/>
              </a:rPr>
              <a:t>Complete scope maintenance </a:t>
            </a:r>
            <a:endParaRPr sz="1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idx="1" type="body"/>
          </p:nvPr>
        </p:nvSpPr>
        <p:spPr>
          <a:xfrm>
            <a:off x="-49200" y="270350"/>
            <a:ext cx="9336300" cy="47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Montserrat"/>
              <a:buChar char="●"/>
            </a:pPr>
            <a:r>
              <a:rPr lang="en" sz="13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r>
              <a:rPr lang="en" sz="13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tack allocation is used for memory allocation. A stack pointer and a top of stack pointer are maintained throughout the assembly generation for each activation record</a:t>
            </a:r>
            <a:endParaRPr sz="135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Montserrat"/>
              <a:buChar char="●"/>
            </a:pPr>
            <a:r>
              <a:t/>
            </a:r>
            <a:endParaRPr sz="135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Montserrat"/>
              <a:buChar char="●"/>
            </a:pPr>
            <a:r>
              <a:rPr lang="en" sz="135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Parameter passing is done by placing the parameters on the activation record of the callee function, by the caller function. The return address is automatically linked to $ra via jal. </a:t>
            </a:r>
            <a:endParaRPr sz="135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Montserrat"/>
              <a:buChar char="●"/>
            </a:pPr>
            <a:r>
              <a:t/>
            </a:r>
            <a:endParaRPr sz="135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Montserrat"/>
              <a:buChar char="●"/>
            </a:pPr>
            <a:r>
              <a:rPr lang="en"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Strings defined in any function gets globally defined in .data section of mips code. </a:t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Montserrat"/>
              <a:buChar char="●"/>
            </a:pPr>
            <a:r>
              <a:t/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Montserrat"/>
              <a:buChar char="●"/>
            </a:pPr>
            <a:r>
              <a:rPr lang="en"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Assigning/copying a string is done by looping over the length of the strings. </a:t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Montserrat"/>
              <a:buChar char="●"/>
            </a:pPr>
            <a:r>
              <a:t/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Montserrat"/>
              <a:buChar char="●"/>
            </a:pPr>
            <a:r>
              <a:rPr lang="en"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For multi-dimensional array the array index is flattened and the array is treated like a static one dimensional array.</a:t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Montserrat"/>
              <a:buChar char="●"/>
            </a:pPr>
            <a:r>
              <a:t/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Montserrat"/>
              <a:buChar char="●"/>
            </a:pPr>
            <a:r>
              <a:rPr lang="en"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Type checking: Types are checked using their entry in symbol table for assignment, parameter passing, etc.</a:t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Montserrat"/>
              <a:buChar char="●"/>
            </a:pPr>
            <a:r>
              <a:t/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Montserrat"/>
              <a:buChar char="●"/>
            </a:pPr>
            <a:r>
              <a:rPr lang="en"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Error handling is done while parsing. This includes type checking, declaration checking etc.</a:t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50"/>
              <a:buFont typeface="Montserrat"/>
              <a:buChar char="●"/>
            </a:pPr>
            <a:r>
              <a:t/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Montserrat"/>
              <a:buChar char="●"/>
            </a:pPr>
            <a:r>
              <a:rPr lang="en" sz="135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Very basic register allocation is done. The registers are spilled into memory after any computation. </a:t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>
            <a:off x="3145650" y="-3125"/>
            <a:ext cx="285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Techniques and New Ideas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27085"/>
            <a:ext cx="9144003" cy="326826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/>
        </p:nvSpPr>
        <p:spPr>
          <a:xfrm>
            <a:off x="252000" y="-56225"/>
            <a:ext cx="8640000" cy="25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Scope is maintained using a data structure storing separate symbol tables for each scope.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scope can change when: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function starts/ends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 loop starts/ends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if-else statements start/end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Declaring blocks using </a:t>
            </a:r>
            <a:r>
              <a:rPr b="1"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{ }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The scope checking would handle the accessibility of the string. All the constant strings are assigned a name and stored in .data section. </a:t>
            </a:r>
            <a:endParaRPr b="1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/>
        </p:nvSpPr>
        <p:spPr>
          <a:xfrm>
            <a:off x="202400" y="4166025"/>
            <a:ext cx="5755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References -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https://github.com/amankr/Mini-Compiler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For Logos and Graphic Icons used in slides  -  Google Images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32"/>
          <p:cNvSpPr txBox="1"/>
          <p:nvPr/>
        </p:nvSpPr>
        <p:spPr>
          <a:xfrm>
            <a:off x="2075250" y="1703850"/>
            <a:ext cx="5057700" cy="17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 b="1" sz="4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